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53" d="100"/>
          <a:sy n="53" d="100"/>
        </p:scale>
        <p:origin x="130"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30CD8F-B1FB-9B31-8528-D1A4575CE46D}"/>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C5AFB495-4C6B-DC10-F1E0-BAB0293C40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0A183935-84E2-55C9-3DCF-AF1EF63C5034}"/>
              </a:ext>
            </a:extLst>
          </p:cNvPr>
          <p:cNvSpPr>
            <a:spLocks noGrp="1"/>
          </p:cNvSpPr>
          <p:nvPr>
            <p:ph type="dt" sz="half" idx="10"/>
          </p:nvPr>
        </p:nvSpPr>
        <p:spPr/>
        <p:txBody>
          <a:bodyPr/>
          <a:lstStyle/>
          <a:p>
            <a:fld id="{ADE3FDEE-C048-4472-837E-2530481F83B5}" type="datetimeFigureOut">
              <a:rPr lang="es-ES" smtClean="0"/>
              <a:t>29/03/2023</a:t>
            </a:fld>
            <a:endParaRPr lang="es-ES"/>
          </a:p>
        </p:txBody>
      </p:sp>
      <p:sp>
        <p:nvSpPr>
          <p:cNvPr id="5" name="Marcador de pie de página 4">
            <a:extLst>
              <a:ext uri="{FF2B5EF4-FFF2-40B4-BE49-F238E27FC236}">
                <a16:creationId xmlns:a16="http://schemas.microsoft.com/office/drawing/2014/main" id="{6256F2B6-5D5F-D290-F046-19FE67124388}"/>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892B11F0-057B-6EED-229D-8F5BB26B1A63}"/>
              </a:ext>
            </a:extLst>
          </p:cNvPr>
          <p:cNvSpPr>
            <a:spLocks noGrp="1"/>
          </p:cNvSpPr>
          <p:nvPr>
            <p:ph type="sldNum" sz="quarter" idx="12"/>
          </p:nvPr>
        </p:nvSpPr>
        <p:spPr/>
        <p:txBody>
          <a:bodyPr/>
          <a:lstStyle/>
          <a:p>
            <a:fld id="{D27990A2-0DB9-4807-AEA4-FB3DC675892A}" type="slidenum">
              <a:rPr lang="es-ES" smtClean="0"/>
              <a:t>‹Nº›</a:t>
            </a:fld>
            <a:endParaRPr lang="es-ES"/>
          </a:p>
        </p:txBody>
      </p:sp>
    </p:spTree>
    <p:extLst>
      <p:ext uri="{BB962C8B-B14F-4D97-AF65-F5344CB8AC3E}">
        <p14:creationId xmlns:p14="http://schemas.microsoft.com/office/powerpoint/2010/main" val="3964282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215DC3-79E2-E58B-5406-F27AD110DF47}"/>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2DE313DC-92C4-F641-BCB7-82B8240B9C47}"/>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50464E46-27DC-CE73-FD9E-BFB121448ABC}"/>
              </a:ext>
            </a:extLst>
          </p:cNvPr>
          <p:cNvSpPr>
            <a:spLocks noGrp="1"/>
          </p:cNvSpPr>
          <p:nvPr>
            <p:ph type="dt" sz="half" idx="10"/>
          </p:nvPr>
        </p:nvSpPr>
        <p:spPr/>
        <p:txBody>
          <a:bodyPr/>
          <a:lstStyle/>
          <a:p>
            <a:fld id="{ADE3FDEE-C048-4472-837E-2530481F83B5}" type="datetimeFigureOut">
              <a:rPr lang="es-ES" smtClean="0"/>
              <a:t>29/03/2023</a:t>
            </a:fld>
            <a:endParaRPr lang="es-ES"/>
          </a:p>
        </p:txBody>
      </p:sp>
      <p:sp>
        <p:nvSpPr>
          <p:cNvPr id="5" name="Marcador de pie de página 4">
            <a:extLst>
              <a:ext uri="{FF2B5EF4-FFF2-40B4-BE49-F238E27FC236}">
                <a16:creationId xmlns:a16="http://schemas.microsoft.com/office/drawing/2014/main" id="{F2F1512E-BE87-9C4F-D2B1-FE956CE1ABF3}"/>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1CCEC396-6BDA-A021-23E9-1C486AB1AE0E}"/>
              </a:ext>
            </a:extLst>
          </p:cNvPr>
          <p:cNvSpPr>
            <a:spLocks noGrp="1"/>
          </p:cNvSpPr>
          <p:nvPr>
            <p:ph type="sldNum" sz="quarter" idx="12"/>
          </p:nvPr>
        </p:nvSpPr>
        <p:spPr/>
        <p:txBody>
          <a:bodyPr/>
          <a:lstStyle/>
          <a:p>
            <a:fld id="{D27990A2-0DB9-4807-AEA4-FB3DC675892A}" type="slidenum">
              <a:rPr lang="es-ES" smtClean="0"/>
              <a:t>‹Nº›</a:t>
            </a:fld>
            <a:endParaRPr lang="es-ES"/>
          </a:p>
        </p:txBody>
      </p:sp>
    </p:spTree>
    <p:extLst>
      <p:ext uri="{BB962C8B-B14F-4D97-AF65-F5344CB8AC3E}">
        <p14:creationId xmlns:p14="http://schemas.microsoft.com/office/powerpoint/2010/main" val="2521818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11BD17B-5C00-A7D9-2DB1-3A18DD65762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6581DE89-B725-3EC5-E596-A992F8DD9D36}"/>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1943162-0E7E-2BCE-FF1B-661F75607566}"/>
              </a:ext>
            </a:extLst>
          </p:cNvPr>
          <p:cNvSpPr>
            <a:spLocks noGrp="1"/>
          </p:cNvSpPr>
          <p:nvPr>
            <p:ph type="dt" sz="half" idx="10"/>
          </p:nvPr>
        </p:nvSpPr>
        <p:spPr/>
        <p:txBody>
          <a:bodyPr/>
          <a:lstStyle/>
          <a:p>
            <a:fld id="{ADE3FDEE-C048-4472-837E-2530481F83B5}" type="datetimeFigureOut">
              <a:rPr lang="es-ES" smtClean="0"/>
              <a:t>29/03/2023</a:t>
            </a:fld>
            <a:endParaRPr lang="es-ES"/>
          </a:p>
        </p:txBody>
      </p:sp>
      <p:sp>
        <p:nvSpPr>
          <p:cNvPr id="5" name="Marcador de pie de página 4">
            <a:extLst>
              <a:ext uri="{FF2B5EF4-FFF2-40B4-BE49-F238E27FC236}">
                <a16:creationId xmlns:a16="http://schemas.microsoft.com/office/drawing/2014/main" id="{484DADFE-9C5B-A11C-FF82-45D396277D42}"/>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8E24787C-5E3F-0156-8A83-6D95BE50B2DD}"/>
              </a:ext>
            </a:extLst>
          </p:cNvPr>
          <p:cNvSpPr>
            <a:spLocks noGrp="1"/>
          </p:cNvSpPr>
          <p:nvPr>
            <p:ph type="sldNum" sz="quarter" idx="12"/>
          </p:nvPr>
        </p:nvSpPr>
        <p:spPr/>
        <p:txBody>
          <a:bodyPr/>
          <a:lstStyle/>
          <a:p>
            <a:fld id="{D27990A2-0DB9-4807-AEA4-FB3DC675892A}" type="slidenum">
              <a:rPr lang="es-ES" smtClean="0"/>
              <a:t>‹Nº›</a:t>
            </a:fld>
            <a:endParaRPr lang="es-ES"/>
          </a:p>
        </p:txBody>
      </p:sp>
    </p:spTree>
    <p:extLst>
      <p:ext uri="{BB962C8B-B14F-4D97-AF65-F5344CB8AC3E}">
        <p14:creationId xmlns:p14="http://schemas.microsoft.com/office/powerpoint/2010/main" val="3389808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3FE396-1A38-FF88-A5B2-AB51EDDAD263}"/>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C86C3561-7BD9-2445-E02E-BF1A2ADB8644}"/>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73B82662-B3DE-130C-3C94-6E6AF766E04E}"/>
              </a:ext>
            </a:extLst>
          </p:cNvPr>
          <p:cNvSpPr>
            <a:spLocks noGrp="1"/>
          </p:cNvSpPr>
          <p:nvPr>
            <p:ph type="dt" sz="half" idx="10"/>
          </p:nvPr>
        </p:nvSpPr>
        <p:spPr/>
        <p:txBody>
          <a:bodyPr/>
          <a:lstStyle/>
          <a:p>
            <a:fld id="{ADE3FDEE-C048-4472-837E-2530481F83B5}" type="datetimeFigureOut">
              <a:rPr lang="es-ES" smtClean="0"/>
              <a:t>29/03/2023</a:t>
            </a:fld>
            <a:endParaRPr lang="es-ES"/>
          </a:p>
        </p:txBody>
      </p:sp>
      <p:sp>
        <p:nvSpPr>
          <p:cNvPr id="5" name="Marcador de pie de página 4">
            <a:extLst>
              <a:ext uri="{FF2B5EF4-FFF2-40B4-BE49-F238E27FC236}">
                <a16:creationId xmlns:a16="http://schemas.microsoft.com/office/drawing/2014/main" id="{F9A5EC23-6940-C233-9B0A-E109AF1D8412}"/>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D1007B49-7E20-DBEC-08F0-0110AAD6FB7D}"/>
              </a:ext>
            </a:extLst>
          </p:cNvPr>
          <p:cNvSpPr>
            <a:spLocks noGrp="1"/>
          </p:cNvSpPr>
          <p:nvPr>
            <p:ph type="sldNum" sz="quarter" idx="12"/>
          </p:nvPr>
        </p:nvSpPr>
        <p:spPr/>
        <p:txBody>
          <a:bodyPr/>
          <a:lstStyle/>
          <a:p>
            <a:fld id="{D27990A2-0DB9-4807-AEA4-FB3DC675892A}" type="slidenum">
              <a:rPr lang="es-ES" smtClean="0"/>
              <a:t>‹Nº›</a:t>
            </a:fld>
            <a:endParaRPr lang="es-ES"/>
          </a:p>
        </p:txBody>
      </p:sp>
    </p:spTree>
    <p:extLst>
      <p:ext uri="{BB962C8B-B14F-4D97-AF65-F5344CB8AC3E}">
        <p14:creationId xmlns:p14="http://schemas.microsoft.com/office/powerpoint/2010/main" val="2514699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D148D3-2AC7-F994-28AA-DBC810B7731F}"/>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CF0E4901-0712-E00E-D894-94FC9D44BC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24DA32B3-E0E2-DAF2-0830-037EC657A9F0}"/>
              </a:ext>
            </a:extLst>
          </p:cNvPr>
          <p:cNvSpPr>
            <a:spLocks noGrp="1"/>
          </p:cNvSpPr>
          <p:nvPr>
            <p:ph type="dt" sz="half" idx="10"/>
          </p:nvPr>
        </p:nvSpPr>
        <p:spPr/>
        <p:txBody>
          <a:bodyPr/>
          <a:lstStyle/>
          <a:p>
            <a:fld id="{ADE3FDEE-C048-4472-837E-2530481F83B5}" type="datetimeFigureOut">
              <a:rPr lang="es-ES" smtClean="0"/>
              <a:t>29/03/2023</a:t>
            </a:fld>
            <a:endParaRPr lang="es-ES"/>
          </a:p>
        </p:txBody>
      </p:sp>
      <p:sp>
        <p:nvSpPr>
          <p:cNvPr id="5" name="Marcador de pie de página 4">
            <a:extLst>
              <a:ext uri="{FF2B5EF4-FFF2-40B4-BE49-F238E27FC236}">
                <a16:creationId xmlns:a16="http://schemas.microsoft.com/office/drawing/2014/main" id="{08900136-71C8-8596-FD09-FBCF10E4D292}"/>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6884F838-581D-CE50-C9D9-2ECC1774C67B}"/>
              </a:ext>
            </a:extLst>
          </p:cNvPr>
          <p:cNvSpPr>
            <a:spLocks noGrp="1"/>
          </p:cNvSpPr>
          <p:nvPr>
            <p:ph type="sldNum" sz="quarter" idx="12"/>
          </p:nvPr>
        </p:nvSpPr>
        <p:spPr/>
        <p:txBody>
          <a:bodyPr/>
          <a:lstStyle/>
          <a:p>
            <a:fld id="{D27990A2-0DB9-4807-AEA4-FB3DC675892A}" type="slidenum">
              <a:rPr lang="es-ES" smtClean="0"/>
              <a:t>‹Nº›</a:t>
            </a:fld>
            <a:endParaRPr lang="es-ES"/>
          </a:p>
        </p:txBody>
      </p:sp>
    </p:spTree>
    <p:extLst>
      <p:ext uri="{BB962C8B-B14F-4D97-AF65-F5344CB8AC3E}">
        <p14:creationId xmlns:p14="http://schemas.microsoft.com/office/powerpoint/2010/main" val="1175882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1D62F5-31E7-CFBD-BC5A-05C82BE35B4D}"/>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3F645F16-ADED-9E70-F70B-1DD9548A05BC}"/>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15583721-061F-FE31-EFB3-8C1690D4932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4161E507-2767-49C3-A8EF-59DB01946342}"/>
              </a:ext>
            </a:extLst>
          </p:cNvPr>
          <p:cNvSpPr>
            <a:spLocks noGrp="1"/>
          </p:cNvSpPr>
          <p:nvPr>
            <p:ph type="dt" sz="half" idx="10"/>
          </p:nvPr>
        </p:nvSpPr>
        <p:spPr/>
        <p:txBody>
          <a:bodyPr/>
          <a:lstStyle/>
          <a:p>
            <a:fld id="{ADE3FDEE-C048-4472-837E-2530481F83B5}" type="datetimeFigureOut">
              <a:rPr lang="es-ES" smtClean="0"/>
              <a:t>29/03/2023</a:t>
            </a:fld>
            <a:endParaRPr lang="es-ES"/>
          </a:p>
        </p:txBody>
      </p:sp>
      <p:sp>
        <p:nvSpPr>
          <p:cNvPr id="6" name="Marcador de pie de página 5">
            <a:extLst>
              <a:ext uri="{FF2B5EF4-FFF2-40B4-BE49-F238E27FC236}">
                <a16:creationId xmlns:a16="http://schemas.microsoft.com/office/drawing/2014/main" id="{56054ABE-8F2F-ADD5-4BFD-24E91B394F5A}"/>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146CD79C-A961-7C55-9635-16F6D33D479A}"/>
              </a:ext>
            </a:extLst>
          </p:cNvPr>
          <p:cNvSpPr>
            <a:spLocks noGrp="1"/>
          </p:cNvSpPr>
          <p:nvPr>
            <p:ph type="sldNum" sz="quarter" idx="12"/>
          </p:nvPr>
        </p:nvSpPr>
        <p:spPr/>
        <p:txBody>
          <a:bodyPr/>
          <a:lstStyle/>
          <a:p>
            <a:fld id="{D27990A2-0DB9-4807-AEA4-FB3DC675892A}" type="slidenum">
              <a:rPr lang="es-ES" smtClean="0"/>
              <a:t>‹Nº›</a:t>
            </a:fld>
            <a:endParaRPr lang="es-ES"/>
          </a:p>
        </p:txBody>
      </p:sp>
    </p:spTree>
    <p:extLst>
      <p:ext uri="{BB962C8B-B14F-4D97-AF65-F5344CB8AC3E}">
        <p14:creationId xmlns:p14="http://schemas.microsoft.com/office/powerpoint/2010/main" val="3023175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6DB908-5E56-C7BB-33D2-F6E0E17E5512}"/>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C6C42060-0B41-C208-C3A2-8E799D65B3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C9D5423B-0ADB-442D-655F-772F9445951B}"/>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DA9DFAFF-0FB6-8412-F0E3-B303B21AB4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3C34B00B-AB5A-6569-F7DD-87C8A0534511}"/>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6D8BE851-4BCD-19D8-4FF0-D53FF1BA1F83}"/>
              </a:ext>
            </a:extLst>
          </p:cNvPr>
          <p:cNvSpPr>
            <a:spLocks noGrp="1"/>
          </p:cNvSpPr>
          <p:nvPr>
            <p:ph type="dt" sz="half" idx="10"/>
          </p:nvPr>
        </p:nvSpPr>
        <p:spPr/>
        <p:txBody>
          <a:bodyPr/>
          <a:lstStyle/>
          <a:p>
            <a:fld id="{ADE3FDEE-C048-4472-837E-2530481F83B5}" type="datetimeFigureOut">
              <a:rPr lang="es-ES" smtClean="0"/>
              <a:t>29/03/2023</a:t>
            </a:fld>
            <a:endParaRPr lang="es-ES"/>
          </a:p>
        </p:txBody>
      </p:sp>
      <p:sp>
        <p:nvSpPr>
          <p:cNvPr id="8" name="Marcador de pie de página 7">
            <a:extLst>
              <a:ext uri="{FF2B5EF4-FFF2-40B4-BE49-F238E27FC236}">
                <a16:creationId xmlns:a16="http://schemas.microsoft.com/office/drawing/2014/main" id="{F86ADEA4-6A3E-3A86-D5B8-B2A396772BA6}"/>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A6BABEAC-7BC8-99D7-DA73-6AF7E578BE5F}"/>
              </a:ext>
            </a:extLst>
          </p:cNvPr>
          <p:cNvSpPr>
            <a:spLocks noGrp="1"/>
          </p:cNvSpPr>
          <p:nvPr>
            <p:ph type="sldNum" sz="quarter" idx="12"/>
          </p:nvPr>
        </p:nvSpPr>
        <p:spPr/>
        <p:txBody>
          <a:bodyPr/>
          <a:lstStyle/>
          <a:p>
            <a:fld id="{D27990A2-0DB9-4807-AEA4-FB3DC675892A}" type="slidenum">
              <a:rPr lang="es-ES" smtClean="0"/>
              <a:t>‹Nº›</a:t>
            </a:fld>
            <a:endParaRPr lang="es-ES"/>
          </a:p>
        </p:txBody>
      </p:sp>
    </p:spTree>
    <p:extLst>
      <p:ext uri="{BB962C8B-B14F-4D97-AF65-F5344CB8AC3E}">
        <p14:creationId xmlns:p14="http://schemas.microsoft.com/office/powerpoint/2010/main" val="1573952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349A41-D167-5E2C-5015-10D0CED30DAB}"/>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E919508A-2E1F-8F4C-0043-59DF7CF2A510}"/>
              </a:ext>
            </a:extLst>
          </p:cNvPr>
          <p:cNvSpPr>
            <a:spLocks noGrp="1"/>
          </p:cNvSpPr>
          <p:nvPr>
            <p:ph type="dt" sz="half" idx="10"/>
          </p:nvPr>
        </p:nvSpPr>
        <p:spPr/>
        <p:txBody>
          <a:bodyPr/>
          <a:lstStyle/>
          <a:p>
            <a:fld id="{ADE3FDEE-C048-4472-837E-2530481F83B5}" type="datetimeFigureOut">
              <a:rPr lang="es-ES" smtClean="0"/>
              <a:t>29/03/2023</a:t>
            </a:fld>
            <a:endParaRPr lang="es-ES"/>
          </a:p>
        </p:txBody>
      </p:sp>
      <p:sp>
        <p:nvSpPr>
          <p:cNvPr id="4" name="Marcador de pie de página 3">
            <a:extLst>
              <a:ext uri="{FF2B5EF4-FFF2-40B4-BE49-F238E27FC236}">
                <a16:creationId xmlns:a16="http://schemas.microsoft.com/office/drawing/2014/main" id="{406ED4D6-C9B7-F404-A3F8-55E3BE42C379}"/>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0DC0B92F-A8F4-E2FC-9AB9-10B8D1493A12}"/>
              </a:ext>
            </a:extLst>
          </p:cNvPr>
          <p:cNvSpPr>
            <a:spLocks noGrp="1"/>
          </p:cNvSpPr>
          <p:nvPr>
            <p:ph type="sldNum" sz="quarter" idx="12"/>
          </p:nvPr>
        </p:nvSpPr>
        <p:spPr/>
        <p:txBody>
          <a:bodyPr/>
          <a:lstStyle/>
          <a:p>
            <a:fld id="{D27990A2-0DB9-4807-AEA4-FB3DC675892A}" type="slidenum">
              <a:rPr lang="es-ES" smtClean="0"/>
              <a:t>‹Nº›</a:t>
            </a:fld>
            <a:endParaRPr lang="es-ES"/>
          </a:p>
        </p:txBody>
      </p:sp>
    </p:spTree>
    <p:extLst>
      <p:ext uri="{BB962C8B-B14F-4D97-AF65-F5344CB8AC3E}">
        <p14:creationId xmlns:p14="http://schemas.microsoft.com/office/powerpoint/2010/main" val="1980934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277D194-1B6E-F580-1E6B-DBD065B5FF3E}"/>
              </a:ext>
            </a:extLst>
          </p:cNvPr>
          <p:cNvSpPr>
            <a:spLocks noGrp="1"/>
          </p:cNvSpPr>
          <p:nvPr>
            <p:ph type="dt" sz="half" idx="10"/>
          </p:nvPr>
        </p:nvSpPr>
        <p:spPr/>
        <p:txBody>
          <a:bodyPr/>
          <a:lstStyle/>
          <a:p>
            <a:fld id="{ADE3FDEE-C048-4472-837E-2530481F83B5}" type="datetimeFigureOut">
              <a:rPr lang="es-ES" smtClean="0"/>
              <a:t>29/03/2023</a:t>
            </a:fld>
            <a:endParaRPr lang="es-ES"/>
          </a:p>
        </p:txBody>
      </p:sp>
      <p:sp>
        <p:nvSpPr>
          <p:cNvPr id="3" name="Marcador de pie de página 2">
            <a:extLst>
              <a:ext uri="{FF2B5EF4-FFF2-40B4-BE49-F238E27FC236}">
                <a16:creationId xmlns:a16="http://schemas.microsoft.com/office/drawing/2014/main" id="{EEAF5D33-79AB-C58B-0C95-2D968289241D}"/>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11B87EEA-F84A-5219-65DD-51DBA9E7CD15}"/>
              </a:ext>
            </a:extLst>
          </p:cNvPr>
          <p:cNvSpPr>
            <a:spLocks noGrp="1"/>
          </p:cNvSpPr>
          <p:nvPr>
            <p:ph type="sldNum" sz="quarter" idx="12"/>
          </p:nvPr>
        </p:nvSpPr>
        <p:spPr/>
        <p:txBody>
          <a:bodyPr/>
          <a:lstStyle/>
          <a:p>
            <a:fld id="{D27990A2-0DB9-4807-AEA4-FB3DC675892A}" type="slidenum">
              <a:rPr lang="es-ES" smtClean="0"/>
              <a:t>‹Nº›</a:t>
            </a:fld>
            <a:endParaRPr lang="es-ES"/>
          </a:p>
        </p:txBody>
      </p:sp>
    </p:spTree>
    <p:extLst>
      <p:ext uri="{BB962C8B-B14F-4D97-AF65-F5344CB8AC3E}">
        <p14:creationId xmlns:p14="http://schemas.microsoft.com/office/powerpoint/2010/main" val="4108752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9FE70F-0B91-D22F-66E4-35495C01FC0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70DDE940-4FA2-38CC-508D-D4986A1A2C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07D1A9CD-5399-582F-664D-EB7961A569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0F7ADCA-F1AC-054F-F70F-34FE5F573551}"/>
              </a:ext>
            </a:extLst>
          </p:cNvPr>
          <p:cNvSpPr>
            <a:spLocks noGrp="1"/>
          </p:cNvSpPr>
          <p:nvPr>
            <p:ph type="dt" sz="half" idx="10"/>
          </p:nvPr>
        </p:nvSpPr>
        <p:spPr/>
        <p:txBody>
          <a:bodyPr/>
          <a:lstStyle/>
          <a:p>
            <a:fld id="{ADE3FDEE-C048-4472-837E-2530481F83B5}" type="datetimeFigureOut">
              <a:rPr lang="es-ES" smtClean="0"/>
              <a:t>29/03/2023</a:t>
            </a:fld>
            <a:endParaRPr lang="es-ES"/>
          </a:p>
        </p:txBody>
      </p:sp>
      <p:sp>
        <p:nvSpPr>
          <p:cNvPr id="6" name="Marcador de pie de página 5">
            <a:extLst>
              <a:ext uri="{FF2B5EF4-FFF2-40B4-BE49-F238E27FC236}">
                <a16:creationId xmlns:a16="http://schemas.microsoft.com/office/drawing/2014/main" id="{92EB381B-77A9-77FE-0234-92C738EF77E2}"/>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54CE983A-C104-9BBC-A864-FCF61E8D2E9E}"/>
              </a:ext>
            </a:extLst>
          </p:cNvPr>
          <p:cNvSpPr>
            <a:spLocks noGrp="1"/>
          </p:cNvSpPr>
          <p:nvPr>
            <p:ph type="sldNum" sz="quarter" idx="12"/>
          </p:nvPr>
        </p:nvSpPr>
        <p:spPr/>
        <p:txBody>
          <a:bodyPr/>
          <a:lstStyle/>
          <a:p>
            <a:fld id="{D27990A2-0DB9-4807-AEA4-FB3DC675892A}" type="slidenum">
              <a:rPr lang="es-ES" smtClean="0"/>
              <a:t>‹Nº›</a:t>
            </a:fld>
            <a:endParaRPr lang="es-ES"/>
          </a:p>
        </p:txBody>
      </p:sp>
    </p:spTree>
    <p:extLst>
      <p:ext uri="{BB962C8B-B14F-4D97-AF65-F5344CB8AC3E}">
        <p14:creationId xmlns:p14="http://schemas.microsoft.com/office/powerpoint/2010/main" val="12067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120555-AAA9-CBA7-BEF7-6C95071C350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440C3CE0-161B-756C-F9D7-B98D7E863F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E1AB9292-6AA6-0400-8815-6CEC80B1A9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A390D53-F735-63D8-497E-F12C87D3AC26}"/>
              </a:ext>
            </a:extLst>
          </p:cNvPr>
          <p:cNvSpPr>
            <a:spLocks noGrp="1"/>
          </p:cNvSpPr>
          <p:nvPr>
            <p:ph type="dt" sz="half" idx="10"/>
          </p:nvPr>
        </p:nvSpPr>
        <p:spPr/>
        <p:txBody>
          <a:bodyPr/>
          <a:lstStyle/>
          <a:p>
            <a:fld id="{ADE3FDEE-C048-4472-837E-2530481F83B5}" type="datetimeFigureOut">
              <a:rPr lang="es-ES" smtClean="0"/>
              <a:t>29/03/2023</a:t>
            </a:fld>
            <a:endParaRPr lang="es-ES"/>
          </a:p>
        </p:txBody>
      </p:sp>
      <p:sp>
        <p:nvSpPr>
          <p:cNvPr id="6" name="Marcador de pie de página 5">
            <a:extLst>
              <a:ext uri="{FF2B5EF4-FFF2-40B4-BE49-F238E27FC236}">
                <a16:creationId xmlns:a16="http://schemas.microsoft.com/office/drawing/2014/main" id="{4BF36E57-925D-9DAA-C509-ABC2EA57995C}"/>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AB4FEE19-568C-C914-21B2-230B4EB76D88}"/>
              </a:ext>
            </a:extLst>
          </p:cNvPr>
          <p:cNvSpPr>
            <a:spLocks noGrp="1"/>
          </p:cNvSpPr>
          <p:nvPr>
            <p:ph type="sldNum" sz="quarter" idx="12"/>
          </p:nvPr>
        </p:nvSpPr>
        <p:spPr/>
        <p:txBody>
          <a:bodyPr/>
          <a:lstStyle/>
          <a:p>
            <a:fld id="{D27990A2-0DB9-4807-AEA4-FB3DC675892A}" type="slidenum">
              <a:rPr lang="es-ES" smtClean="0"/>
              <a:t>‹Nº›</a:t>
            </a:fld>
            <a:endParaRPr lang="es-ES"/>
          </a:p>
        </p:txBody>
      </p:sp>
    </p:spTree>
    <p:extLst>
      <p:ext uri="{BB962C8B-B14F-4D97-AF65-F5344CB8AC3E}">
        <p14:creationId xmlns:p14="http://schemas.microsoft.com/office/powerpoint/2010/main" val="4102421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F6CFC2F2-4AB9-EE9A-1BCB-54625DA4F4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DEB8FEE2-6497-8A96-1425-C230162D78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ED59AAA4-23C1-77C5-84A7-9ACC12A3CE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E3FDEE-C048-4472-837E-2530481F83B5}" type="datetimeFigureOut">
              <a:rPr lang="es-ES" smtClean="0"/>
              <a:t>29/03/2023</a:t>
            </a:fld>
            <a:endParaRPr lang="es-ES"/>
          </a:p>
        </p:txBody>
      </p:sp>
      <p:sp>
        <p:nvSpPr>
          <p:cNvPr id="5" name="Marcador de pie de página 4">
            <a:extLst>
              <a:ext uri="{FF2B5EF4-FFF2-40B4-BE49-F238E27FC236}">
                <a16:creationId xmlns:a16="http://schemas.microsoft.com/office/drawing/2014/main" id="{4460AB7B-86DA-1136-CD69-DC2787E3C3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C0F41171-1A0A-1E32-3FBD-9DB22342C0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7990A2-0DB9-4807-AEA4-FB3DC675892A}" type="slidenum">
              <a:rPr lang="es-ES" smtClean="0"/>
              <a:t>‹Nº›</a:t>
            </a:fld>
            <a:endParaRPr lang="es-ES"/>
          </a:p>
        </p:txBody>
      </p:sp>
    </p:spTree>
    <p:extLst>
      <p:ext uri="{BB962C8B-B14F-4D97-AF65-F5344CB8AC3E}">
        <p14:creationId xmlns:p14="http://schemas.microsoft.com/office/powerpoint/2010/main" val="33884509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finnova.eu/la-fundacion-finnova-sera-pieza-clave-en-el-desarrollo-de-un-proyecto-de-optimizacion-energetico-liderado-por-el-consejo-insular-de-la-energia-de-gran-canari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5C71CA-AE15-595B-E0D5-131791D8F888}"/>
              </a:ext>
            </a:extLst>
          </p:cNvPr>
          <p:cNvSpPr>
            <a:spLocks noGrp="1"/>
          </p:cNvSpPr>
          <p:nvPr>
            <p:ph type="ctrTitle"/>
          </p:nvPr>
        </p:nvSpPr>
        <p:spPr/>
        <p:txBody>
          <a:bodyPr/>
          <a:lstStyle/>
          <a:p>
            <a:endParaRPr lang="es-ES"/>
          </a:p>
        </p:txBody>
      </p:sp>
      <p:sp>
        <p:nvSpPr>
          <p:cNvPr id="3" name="Subtítulo 2">
            <a:extLst>
              <a:ext uri="{FF2B5EF4-FFF2-40B4-BE49-F238E27FC236}">
                <a16:creationId xmlns:a16="http://schemas.microsoft.com/office/drawing/2014/main" id="{BC127D19-C9F1-8A8B-344F-D6B6DC370B2E}"/>
              </a:ext>
            </a:extLst>
          </p:cNvPr>
          <p:cNvSpPr>
            <a:spLocks noGrp="1"/>
          </p:cNvSpPr>
          <p:nvPr>
            <p:ph type="subTitle" idx="1"/>
          </p:nvPr>
        </p:nvSpPr>
        <p:spPr/>
        <p:txBody>
          <a:bodyPr/>
          <a:lstStyle/>
          <a:p>
            <a:endParaRPr lang="es-ES"/>
          </a:p>
        </p:txBody>
      </p:sp>
      <p:pic>
        <p:nvPicPr>
          <p:cNvPr id="5" name="Imagen 4" descr="Interfaz de usuario gráfica, Texto&#10;&#10;Descripción generada automáticamente">
            <a:extLst>
              <a:ext uri="{FF2B5EF4-FFF2-40B4-BE49-F238E27FC236}">
                <a16:creationId xmlns:a16="http://schemas.microsoft.com/office/drawing/2014/main" id="{2916D6D8-A064-BCB6-4BB6-F92F5F7CF4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60212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2374927-8551-16C8-4820-ED40CAD04BA2}"/>
              </a:ext>
            </a:extLst>
          </p:cNvPr>
          <p:cNvSpPr>
            <a:spLocks noGrp="1"/>
          </p:cNvSpPr>
          <p:nvPr>
            <p:ph idx="1"/>
          </p:nvPr>
        </p:nvSpPr>
        <p:spPr>
          <a:xfrm>
            <a:off x="838200" y="2656897"/>
            <a:ext cx="10515600" cy="4351338"/>
          </a:xfrm>
        </p:spPr>
        <p:txBody>
          <a:bodyPr>
            <a:normAutofit/>
          </a:bodyPr>
          <a:lstStyle/>
          <a:p>
            <a:pPr marL="0" indent="0">
              <a:buNone/>
            </a:pPr>
            <a:r>
              <a:rPr lang="es-ES" dirty="0">
                <a:solidFill>
                  <a:schemeClr val="accent1">
                    <a:lumMod val="75000"/>
                  </a:schemeClr>
                </a:solidFill>
              </a:rPr>
              <a:t>¿Sabes cómo ser eficiente en el consumo de energía de edificios?</a:t>
            </a:r>
          </a:p>
          <a:p>
            <a:r>
              <a:rPr lang="es-ES" sz="1800" b="1" dirty="0">
                <a:solidFill>
                  <a:schemeClr val="accent1">
                    <a:lumMod val="75000"/>
                  </a:schemeClr>
                </a:solidFill>
                <a:effectLst/>
                <a:latin typeface="Open Sans" panose="020B0606030504020204" pitchFamily="34" charset="0"/>
                <a:ea typeface="Times New Roman" panose="02020603050405020304" pitchFamily="18" charset="0"/>
                <a:cs typeface="Times New Roman" panose="02020603050405020304" pitchFamily="18" charset="0"/>
              </a:rPr>
              <a:t>RETO BEST ENERGY DETECTIVES</a:t>
            </a:r>
            <a:endParaRPr lang="es-ES" sz="1800" dirty="0">
              <a:solidFill>
                <a:schemeClr val="accent1">
                  <a:lumMod val="75000"/>
                </a:schemeClr>
              </a:solidFill>
              <a:effectLst/>
              <a:latin typeface="Times New Roman" panose="02020603050405020304" pitchFamily="18" charset="0"/>
              <a:ea typeface="Times New Roman" panose="02020603050405020304" pitchFamily="18" charset="0"/>
            </a:endParaRPr>
          </a:p>
          <a:p>
            <a:r>
              <a:rPr lang="es-ES" sz="1800" dirty="0">
                <a:solidFill>
                  <a:schemeClr val="accent1">
                    <a:lumMod val="75000"/>
                  </a:schemeClr>
                </a:solidFill>
                <a:effectLst/>
                <a:latin typeface="Open Sans" panose="020B0606030504020204" pitchFamily="34" charset="0"/>
                <a:ea typeface="Times New Roman" panose="02020603050405020304" pitchFamily="18" charset="0"/>
                <a:cs typeface="Times New Roman" panose="02020603050405020304" pitchFamily="18" charset="0"/>
              </a:rPr>
              <a:t>El reto BEST ENERGY DETECTIVES nace como una </a:t>
            </a:r>
            <a:r>
              <a:rPr lang="es-ES" sz="1800" b="1" dirty="0">
                <a:solidFill>
                  <a:schemeClr val="accent1">
                    <a:lumMod val="75000"/>
                  </a:schemeClr>
                </a:solidFill>
                <a:effectLst/>
                <a:latin typeface="Open Sans" panose="020B0606030504020204" pitchFamily="34" charset="0"/>
                <a:ea typeface="Times New Roman" panose="02020603050405020304" pitchFamily="18" charset="0"/>
                <a:cs typeface="Times New Roman" panose="02020603050405020304" pitchFamily="18" charset="0"/>
              </a:rPr>
              <a:t>actividad para apoyar las carreras STEAM en jóvenes y mitigar el cambio </a:t>
            </a:r>
            <a:r>
              <a:rPr lang="es-ES" sz="1800" dirty="0">
                <a:solidFill>
                  <a:schemeClr val="accent1">
                    <a:lumMod val="75000"/>
                  </a:schemeClr>
                </a:solidFill>
                <a:effectLst/>
                <a:latin typeface="Open Sans" panose="020B0606030504020204" pitchFamily="34" charset="0"/>
                <a:ea typeface="Times New Roman" panose="02020603050405020304" pitchFamily="18" charset="0"/>
                <a:cs typeface="Times New Roman" panose="02020603050405020304" pitchFamily="18" charset="0"/>
              </a:rPr>
              <a:t>en el marco del proyecto europeo ENERBUILD.</a:t>
            </a:r>
            <a:endParaRPr lang="es-ES" sz="1800" dirty="0">
              <a:solidFill>
                <a:schemeClr val="accent1">
                  <a:lumMod val="75000"/>
                </a:schemeClr>
              </a:solidFill>
              <a:effectLst/>
              <a:latin typeface="Times New Roman" panose="02020603050405020304" pitchFamily="18" charset="0"/>
              <a:ea typeface="Times New Roman" panose="02020603050405020304" pitchFamily="18" charset="0"/>
            </a:endParaRPr>
          </a:p>
          <a:p>
            <a:r>
              <a:rPr lang="es-ES" sz="1800" dirty="0">
                <a:solidFill>
                  <a:schemeClr val="accent1">
                    <a:lumMod val="75000"/>
                  </a:schemeClr>
                </a:solidFill>
                <a:effectLst/>
                <a:latin typeface="Open Sans" panose="020B0606030504020204" pitchFamily="34" charset="0"/>
                <a:ea typeface="Times New Roman" panose="02020603050405020304" pitchFamily="18" charset="0"/>
                <a:cs typeface="Times New Roman" panose="02020603050405020304" pitchFamily="18" charset="0"/>
              </a:rPr>
              <a:t>Siguiendo con el software de análisis de datos de consumo energético en edificios que aporta  </a:t>
            </a:r>
            <a:r>
              <a:rPr lang="es-ES" sz="1800" dirty="0" err="1">
                <a:solidFill>
                  <a:schemeClr val="accent1">
                    <a:lumMod val="75000"/>
                  </a:schemeClr>
                </a:solidFill>
                <a:effectLst/>
                <a:latin typeface="Open Sans" panose="020B0606030504020204" pitchFamily="34" charset="0"/>
                <a:ea typeface="Times New Roman" panose="02020603050405020304" pitchFamily="18" charset="0"/>
                <a:cs typeface="Times New Roman" panose="02020603050405020304" pitchFamily="18" charset="0"/>
              </a:rPr>
              <a:t>Hiper-it</a:t>
            </a:r>
            <a:r>
              <a:rPr lang="es-ES" sz="1800" dirty="0">
                <a:solidFill>
                  <a:schemeClr val="accent1">
                    <a:lumMod val="75000"/>
                  </a:schemeClr>
                </a:solidFill>
                <a:effectLst/>
                <a:latin typeface="Open Sans" panose="020B0606030504020204" pitchFamily="34" charset="0"/>
                <a:ea typeface="Times New Roman" panose="02020603050405020304" pitchFamily="18" charset="0"/>
                <a:cs typeface="Times New Roman" panose="02020603050405020304" pitchFamily="18" charset="0"/>
              </a:rPr>
              <a:t> en el proyecto innovador ENERBUILD, los jóvenes podrán participar en un RETO en el que se convertirán en detectives del consumo de energía en edificios. Los participantes descubrirán situaciones de consumo en las que podrán analizar las causas y aportar soluciones.</a:t>
            </a:r>
            <a:endParaRPr lang="es-ES" sz="1800" dirty="0">
              <a:solidFill>
                <a:schemeClr val="accent1">
                  <a:lumMod val="75000"/>
                </a:schemeClr>
              </a:solidFill>
              <a:effectLst/>
              <a:latin typeface="Times New Roman" panose="02020603050405020304" pitchFamily="18" charset="0"/>
              <a:ea typeface="Times New Roman" panose="02020603050405020304" pitchFamily="18" charset="0"/>
            </a:endParaRPr>
          </a:p>
          <a:p>
            <a:pPr marL="0" indent="0">
              <a:buNone/>
            </a:pPr>
            <a:endParaRPr lang="es-ES" dirty="0"/>
          </a:p>
          <a:p>
            <a:pPr marL="0" indent="0">
              <a:buNone/>
            </a:pPr>
            <a:endParaRPr lang="es-ES" dirty="0"/>
          </a:p>
        </p:txBody>
      </p:sp>
      <p:pic>
        <p:nvPicPr>
          <p:cNvPr id="4" name="Imagen 3" descr="Interfaz de usuario gráfica, Texto&#10;&#10;Descripción generada automáticamente">
            <a:extLst>
              <a:ext uri="{FF2B5EF4-FFF2-40B4-BE49-F238E27FC236}">
                <a16:creationId xmlns:a16="http://schemas.microsoft.com/office/drawing/2014/main" id="{20DB1F0F-7DA4-570F-6AD7-9A86C8900156}"/>
              </a:ext>
            </a:extLst>
          </p:cNvPr>
          <p:cNvPicPr>
            <a:picLocks noChangeAspect="1"/>
          </p:cNvPicPr>
          <p:nvPr/>
        </p:nvPicPr>
        <p:blipFill rotWithShape="1">
          <a:blip r:embed="rId2">
            <a:extLst>
              <a:ext uri="{28A0092B-C50C-407E-A947-70E740481C1C}">
                <a14:useLocalDpi xmlns:a14="http://schemas.microsoft.com/office/drawing/2010/main" val="0"/>
              </a:ext>
            </a:extLst>
          </a:blip>
          <a:srcRect b="66984"/>
          <a:stretch/>
        </p:blipFill>
        <p:spPr>
          <a:xfrm>
            <a:off x="0" y="0"/>
            <a:ext cx="12192000" cy="2264229"/>
          </a:xfrm>
          <a:prstGeom prst="rect">
            <a:avLst/>
          </a:prstGeom>
        </p:spPr>
      </p:pic>
    </p:spTree>
    <p:extLst>
      <p:ext uri="{BB962C8B-B14F-4D97-AF65-F5344CB8AC3E}">
        <p14:creationId xmlns:p14="http://schemas.microsoft.com/office/powerpoint/2010/main" val="2782912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6C98169A-8C73-8AE3-CC53-F009F1259AD4}"/>
              </a:ext>
            </a:extLst>
          </p:cNvPr>
          <p:cNvSpPr txBox="1"/>
          <p:nvPr/>
        </p:nvSpPr>
        <p:spPr>
          <a:xfrm>
            <a:off x="1177637" y="2663223"/>
            <a:ext cx="10113818" cy="4503797"/>
          </a:xfrm>
          <a:prstGeom prst="rect">
            <a:avLst/>
          </a:prstGeom>
          <a:noFill/>
        </p:spPr>
        <p:txBody>
          <a:bodyPr wrap="square">
            <a:spAutoFit/>
          </a:bodyPr>
          <a:lstStyle/>
          <a:p>
            <a:r>
              <a:rPr lang="es-ES" sz="1800" u="sng"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hlinkClick r:id="rId2"/>
              </a:rPr>
              <a:t>ENERBUILD</a:t>
            </a:r>
            <a:endParaRPr lang="es-ES" sz="1800" dirty="0">
              <a:effectLst/>
              <a:latin typeface="Times New Roman" panose="02020603050405020304" pitchFamily="18" charset="0"/>
              <a:ea typeface="Times New Roman" panose="02020603050405020304" pitchFamily="18" charset="0"/>
            </a:endParaRPr>
          </a:p>
          <a:p>
            <a:pPr>
              <a:lnSpc>
                <a:spcPct val="90000"/>
              </a:lnSpc>
              <a:spcBef>
                <a:spcPts val="1000"/>
              </a:spcBef>
              <a:buFont typeface="Arial" panose="020B0604020202020204" pitchFamily="34" charset="0"/>
            </a:pPr>
            <a:r>
              <a:rPr lang="es-ES" sz="2800" dirty="0">
                <a:solidFill>
                  <a:schemeClr val="accent1">
                    <a:lumMod val="75000"/>
                  </a:schemeClr>
                </a:solidFill>
              </a:rPr>
              <a:t>El proyecto denominado </a:t>
            </a:r>
            <a:r>
              <a:rPr lang="es-ES" sz="2800" dirty="0" err="1">
                <a:solidFill>
                  <a:schemeClr val="accent1">
                    <a:lumMod val="75000"/>
                  </a:schemeClr>
                </a:solidFill>
              </a:rPr>
              <a:t>Enerbuild</a:t>
            </a:r>
            <a:r>
              <a:rPr lang="es-ES" sz="2800" dirty="0">
                <a:solidFill>
                  <a:schemeClr val="accent1">
                    <a:lumMod val="75000"/>
                  </a:schemeClr>
                </a:solidFill>
              </a:rPr>
              <a:t>, liderado por el Consejo Insular de la Energía de Gran Canaria (CIEGC) y que cuenta con la participación de la Fundación </a:t>
            </a:r>
            <a:r>
              <a:rPr lang="es-ES" sz="2800" dirty="0" err="1">
                <a:solidFill>
                  <a:schemeClr val="accent1">
                    <a:lumMod val="75000"/>
                  </a:schemeClr>
                </a:solidFill>
              </a:rPr>
              <a:t>Finnova</a:t>
            </a:r>
            <a:r>
              <a:rPr lang="es-ES" sz="2800" dirty="0">
                <a:solidFill>
                  <a:schemeClr val="accent1">
                    <a:lumMod val="75000"/>
                  </a:schemeClr>
                </a:solidFill>
              </a:rPr>
              <a:t> y el </a:t>
            </a:r>
            <a:r>
              <a:rPr lang="es-ES" sz="2800" dirty="0" err="1">
                <a:solidFill>
                  <a:schemeClr val="accent1">
                    <a:lumMod val="75000"/>
                  </a:schemeClr>
                </a:solidFill>
              </a:rPr>
              <a:t>Innovation</a:t>
            </a:r>
            <a:r>
              <a:rPr lang="es-ES" sz="2800" dirty="0">
                <a:solidFill>
                  <a:schemeClr val="accent1">
                    <a:lumMod val="75000"/>
                  </a:schemeClr>
                </a:solidFill>
              </a:rPr>
              <a:t> </a:t>
            </a:r>
            <a:r>
              <a:rPr lang="es-ES" sz="2800" dirty="0" err="1">
                <a:solidFill>
                  <a:schemeClr val="accent1">
                    <a:lumMod val="75000"/>
                  </a:schemeClr>
                </a:solidFill>
              </a:rPr>
              <a:t>Lab</a:t>
            </a:r>
            <a:r>
              <a:rPr lang="es-ES" sz="2800" dirty="0">
                <a:solidFill>
                  <a:schemeClr val="accent1">
                    <a:lumMod val="75000"/>
                  </a:schemeClr>
                </a:solidFill>
              </a:rPr>
              <a:t> macedonio Smart-Up, fue aprobado por el Instituto Europeo de Innovación y Tecnología vinculado a su Esquema de Innovación Regional, una iniciativa centrada en reforzar los ecosistemas de innovación a nivel nacional y regional. El proyecto fue desarrollando en el marco de EIT </a:t>
            </a:r>
            <a:r>
              <a:rPr lang="es-ES" sz="2800" dirty="0" err="1">
                <a:solidFill>
                  <a:schemeClr val="accent1">
                    <a:lumMod val="75000"/>
                  </a:schemeClr>
                </a:solidFill>
              </a:rPr>
              <a:t>Climate</a:t>
            </a:r>
            <a:r>
              <a:rPr lang="es-ES" sz="2800" dirty="0">
                <a:solidFill>
                  <a:schemeClr val="accent1">
                    <a:lumMod val="75000"/>
                  </a:schemeClr>
                </a:solidFill>
              </a:rPr>
              <a:t>-KIC, la comunidad europea dedicada a la innovación en acción climática.</a:t>
            </a:r>
          </a:p>
          <a:p>
            <a:pPr>
              <a:lnSpc>
                <a:spcPct val="90000"/>
              </a:lnSpc>
              <a:spcBef>
                <a:spcPts val="1000"/>
              </a:spcBef>
              <a:buFont typeface="Arial" panose="020B0604020202020204" pitchFamily="34" charset="0"/>
            </a:pPr>
            <a:endParaRPr lang="es-ES" sz="2800" dirty="0">
              <a:solidFill>
                <a:schemeClr val="accent1">
                  <a:lumMod val="75000"/>
                </a:schemeClr>
              </a:solidFill>
            </a:endParaRPr>
          </a:p>
        </p:txBody>
      </p:sp>
      <p:pic>
        <p:nvPicPr>
          <p:cNvPr id="6" name="Imagen 5" descr="Interfaz de usuario gráfica, Texto&#10;&#10;Descripción generada automáticamente">
            <a:extLst>
              <a:ext uri="{FF2B5EF4-FFF2-40B4-BE49-F238E27FC236}">
                <a16:creationId xmlns:a16="http://schemas.microsoft.com/office/drawing/2014/main" id="{32A77161-B701-B2AB-E79D-683A6E0EF44A}"/>
              </a:ext>
            </a:extLst>
          </p:cNvPr>
          <p:cNvPicPr>
            <a:picLocks noChangeAspect="1"/>
          </p:cNvPicPr>
          <p:nvPr/>
        </p:nvPicPr>
        <p:blipFill rotWithShape="1">
          <a:blip r:embed="rId3">
            <a:extLst>
              <a:ext uri="{28A0092B-C50C-407E-A947-70E740481C1C}">
                <a14:useLocalDpi xmlns:a14="http://schemas.microsoft.com/office/drawing/2010/main" val="0"/>
              </a:ext>
            </a:extLst>
          </a:blip>
          <a:srcRect b="66984"/>
          <a:stretch/>
        </p:blipFill>
        <p:spPr>
          <a:xfrm>
            <a:off x="0" y="0"/>
            <a:ext cx="12192000" cy="2264229"/>
          </a:xfrm>
          <a:prstGeom prst="rect">
            <a:avLst/>
          </a:prstGeom>
        </p:spPr>
      </p:pic>
    </p:spTree>
    <p:extLst>
      <p:ext uri="{BB962C8B-B14F-4D97-AF65-F5344CB8AC3E}">
        <p14:creationId xmlns:p14="http://schemas.microsoft.com/office/powerpoint/2010/main" val="3555470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6C98169A-8C73-8AE3-CC53-F009F1259AD4}"/>
              </a:ext>
            </a:extLst>
          </p:cNvPr>
          <p:cNvSpPr txBox="1"/>
          <p:nvPr/>
        </p:nvSpPr>
        <p:spPr>
          <a:xfrm>
            <a:off x="1039091" y="2109043"/>
            <a:ext cx="10113818" cy="4486356"/>
          </a:xfrm>
          <a:prstGeom prst="rect">
            <a:avLst/>
          </a:prstGeom>
          <a:noFill/>
        </p:spPr>
        <p:txBody>
          <a:bodyPr wrap="square">
            <a:spAutoFit/>
          </a:bodyPr>
          <a:lstStyle/>
          <a:p>
            <a:pPr>
              <a:lnSpc>
                <a:spcPct val="90000"/>
              </a:lnSpc>
              <a:spcBef>
                <a:spcPts val="1000"/>
              </a:spcBef>
              <a:buFont typeface="Arial" panose="020B0604020202020204" pitchFamily="34" charset="0"/>
            </a:pPr>
            <a:endParaRPr lang="es-ES" sz="2800" dirty="0">
              <a:solidFill>
                <a:schemeClr val="accent1">
                  <a:lumMod val="75000"/>
                </a:schemeClr>
              </a:solidFill>
            </a:endParaRPr>
          </a:p>
          <a:p>
            <a:pPr>
              <a:lnSpc>
                <a:spcPct val="90000"/>
              </a:lnSpc>
              <a:spcBef>
                <a:spcPts val="1000"/>
              </a:spcBef>
              <a:buFont typeface="Arial" panose="020B0604020202020204" pitchFamily="34" charset="0"/>
            </a:pPr>
            <a:r>
              <a:rPr lang="es-ES" sz="2800" dirty="0">
                <a:solidFill>
                  <a:schemeClr val="accent1">
                    <a:lumMod val="75000"/>
                  </a:schemeClr>
                </a:solidFill>
              </a:rPr>
              <a:t>La iniciativa presenta un sistema de optimización de energía que se desarrolló en un edificio piloto del Cabildo de Gran Canaria, con el objetivo de mitigar los efectos adversos del cambio climático. La plataforma del Internet de las Cosas </a:t>
            </a:r>
            <a:r>
              <a:rPr lang="es-ES" sz="2800" dirty="0" err="1">
                <a:solidFill>
                  <a:schemeClr val="accent1">
                    <a:lumMod val="75000"/>
                  </a:schemeClr>
                </a:solidFill>
              </a:rPr>
              <a:t>HiPerWare</a:t>
            </a:r>
            <a:r>
              <a:rPr lang="es-ES" sz="2800" dirty="0">
                <a:solidFill>
                  <a:schemeClr val="accent1">
                    <a:lumMod val="75000"/>
                  </a:schemeClr>
                </a:solidFill>
              </a:rPr>
              <a:t>, una herramienta del grupo alemán BPS International dedicada al Big Data, y la plataforma portuguesa de mantenimiento inteligente </a:t>
            </a:r>
            <a:r>
              <a:rPr lang="es-ES" sz="2800" dirty="0" err="1">
                <a:solidFill>
                  <a:schemeClr val="accent1">
                    <a:lumMod val="75000"/>
                  </a:schemeClr>
                </a:solidFill>
              </a:rPr>
              <a:t>Infraspeak</a:t>
            </a:r>
            <a:r>
              <a:rPr lang="es-ES" sz="2800" dirty="0">
                <a:solidFill>
                  <a:schemeClr val="accent1">
                    <a:lumMod val="75000"/>
                  </a:schemeClr>
                </a:solidFill>
              </a:rPr>
              <a:t>, son  los  pilares tecnológicos de esta solución combinada basada en analizar y monitorear sistemas de suministro mediante la recogida de Big Data, con el objetivo de detectar anomalías y proporcionar recomendaciones en la optimización del sistema.</a:t>
            </a:r>
          </a:p>
        </p:txBody>
      </p:sp>
      <p:pic>
        <p:nvPicPr>
          <p:cNvPr id="2" name="Imagen 1" descr="Interfaz de usuario gráfica, Texto&#10;&#10;Descripción generada automáticamente">
            <a:extLst>
              <a:ext uri="{FF2B5EF4-FFF2-40B4-BE49-F238E27FC236}">
                <a16:creationId xmlns:a16="http://schemas.microsoft.com/office/drawing/2014/main" id="{2DECC8BE-C0C5-2E39-4AEC-DE6979A975F1}"/>
              </a:ext>
            </a:extLst>
          </p:cNvPr>
          <p:cNvPicPr>
            <a:picLocks noChangeAspect="1"/>
          </p:cNvPicPr>
          <p:nvPr/>
        </p:nvPicPr>
        <p:blipFill rotWithShape="1">
          <a:blip r:embed="rId2">
            <a:extLst>
              <a:ext uri="{28A0092B-C50C-407E-A947-70E740481C1C}">
                <a14:useLocalDpi xmlns:a14="http://schemas.microsoft.com/office/drawing/2010/main" val="0"/>
              </a:ext>
            </a:extLst>
          </a:blip>
          <a:srcRect b="66984"/>
          <a:stretch/>
        </p:blipFill>
        <p:spPr>
          <a:xfrm>
            <a:off x="0" y="0"/>
            <a:ext cx="12192000" cy="2264229"/>
          </a:xfrm>
          <a:prstGeom prst="rect">
            <a:avLst/>
          </a:prstGeom>
        </p:spPr>
      </p:pic>
    </p:spTree>
    <p:extLst>
      <p:ext uri="{BB962C8B-B14F-4D97-AF65-F5344CB8AC3E}">
        <p14:creationId xmlns:p14="http://schemas.microsoft.com/office/powerpoint/2010/main" val="3119817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6C98169A-8C73-8AE3-CC53-F009F1259AD4}"/>
              </a:ext>
            </a:extLst>
          </p:cNvPr>
          <p:cNvSpPr txBox="1"/>
          <p:nvPr/>
        </p:nvSpPr>
        <p:spPr>
          <a:xfrm>
            <a:off x="1039091" y="2109043"/>
            <a:ext cx="10113818" cy="3579441"/>
          </a:xfrm>
          <a:prstGeom prst="rect">
            <a:avLst/>
          </a:prstGeom>
          <a:noFill/>
        </p:spPr>
        <p:txBody>
          <a:bodyPr wrap="square">
            <a:spAutoFit/>
          </a:bodyPr>
          <a:lstStyle/>
          <a:p>
            <a:pPr>
              <a:lnSpc>
                <a:spcPct val="90000"/>
              </a:lnSpc>
              <a:spcBef>
                <a:spcPts val="1000"/>
              </a:spcBef>
              <a:buFont typeface="Arial" panose="020B0604020202020204" pitchFamily="34" charset="0"/>
            </a:pPr>
            <a:endParaRPr lang="es-ES" sz="2800" dirty="0">
              <a:solidFill>
                <a:schemeClr val="accent1">
                  <a:lumMod val="75000"/>
                </a:schemeClr>
              </a:solidFill>
            </a:endParaRPr>
          </a:p>
          <a:p>
            <a:pPr>
              <a:lnSpc>
                <a:spcPct val="90000"/>
              </a:lnSpc>
              <a:spcBef>
                <a:spcPts val="1000"/>
              </a:spcBef>
              <a:buFont typeface="Arial" panose="020B0604020202020204" pitchFamily="34" charset="0"/>
            </a:pPr>
            <a:r>
              <a:rPr lang="es-ES" sz="2800" dirty="0">
                <a:solidFill>
                  <a:schemeClr val="accent1">
                    <a:lumMod val="75000"/>
                  </a:schemeClr>
                </a:solidFill>
              </a:rPr>
              <a:t>Si participas de este reto, podrás conocer la plataforma </a:t>
            </a:r>
            <a:r>
              <a:rPr lang="es-ES" sz="2800" dirty="0" err="1">
                <a:solidFill>
                  <a:schemeClr val="accent1">
                    <a:lumMod val="75000"/>
                  </a:schemeClr>
                </a:solidFill>
              </a:rPr>
              <a:t>HiperWare</a:t>
            </a:r>
            <a:r>
              <a:rPr lang="es-ES" sz="2800" dirty="0">
                <a:solidFill>
                  <a:schemeClr val="accent1">
                    <a:lumMod val="75000"/>
                  </a:schemeClr>
                </a:solidFill>
              </a:rPr>
              <a:t> y hacer un ejercicio de análisis de problemas de energía en un </a:t>
            </a:r>
            <a:r>
              <a:rPr lang="es-ES" sz="2800" dirty="0" err="1">
                <a:solidFill>
                  <a:schemeClr val="accent1">
                    <a:lumMod val="75000"/>
                  </a:schemeClr>
                </a:solidFill>
              </a:rPr>
              <a:t>edicifio</a:t>
            </a:r>
            <a:r>
              <a:rPr lang="es-ES" sz="2800" dirty="0">
                <a:solidFill>
                  <a:schemeClr val="accent1">
                    <a:lumMod val="75000"/>
                  </a:schemeClr>
                </a:solidFill>
              </a:rPr>
              <a:t> real</a:t>
            </a:r>
          </a:p>
          <a:p>
            <a:pPr>
              <a:lnSpc>
                <a:spcPct val="90000"/>
              </a:lnSpc>
              <a:spcBef>
                <a:spcPts val="1000"/>
              </a:spcBef>
              <a:buFont typeface="Arial" panose="020B0604020202020204" pitchFamily="34" charset="0"/>
            </a:pPr>
            <a:endParaRPr lang="es-ES" sz="2800" dirty="0">
              <a:solidFill>
                <a:schemeClr val="accent1">
                  <a:lumMod val="75000"/>
                </a:schemeClr>
              </a:solidFill>
            </a:endParaRPr>
          </a:p>
          <a:p>
            <a:pPr>
              <a:lnSpc>
                <a:spcPct val="90000"/>
              </a:lnSpc>
              <a:spcBef>
                <a:spcPts val="1000"/>
              </a:spcBef>
              <a:buFont typeface="Arial" panose="020B0604020202020204" pitchFamily="34" charset="0"/>
            </a:pPr>
            <a:r>
              <a:rPr lang="es-ES" sz="2800" dirty="0">
                <a:solidFill>
                  <a:schemeClr val="accent1">
                    <a:lumMod val="75000"/>
                  </a:schemeClr>
                </a:solidFill>
              </a:rPr>
              <a:t>Con esta base podrás realizar tu propia propuesta, una vez entiendas problemas que existen y aportar tu solución con una </a:t>
            </a:r>
            <a:r>
              <a:rPr lang="es-ES" sz="2800">
                <a:solidFill>
                  <a:schemeClr val="accent1">
                    <a:lumMod val="75000"/>
                  </a:schemeClr>
                </a:solidFill>
              </a:rPr>
              <a:t>idea tecnológica</a:t>
            </a:r>
            <a:endParaRPr lang="es-ES" sz="2800" dirty="0">
              <a:solidFill>
                <a:schemeClr val="accent1">
                  <a:lumMod val="75000"/>
                </a:schemeClr>
              </a:solidFill>
            </a:endParaRPr>
          </a:p>
        </p:txBody>
      </p:sp>
      <p:pic>
        <p:nvPicPr>
          <p:cNvPr id="2" name="Imagen 1" descr="Interfaz de usuario gráfica, Texto&#10;&#10;Descripción generada automáticamente">
            <a:extLst>
              <a:ext uri="{FF2B5EF4-FFF2-40B4-BE49-F238E27FC236}">
                <a16:creationId xmlns:a16="http://schemas.microsoft.com/office/drawing/2014/main" id="{2DECC8BE-C0C5-2E39-4AEC-DE6979A975F1}"/>
              </a:ext>
            </a:extLst>
          </p:cNvPr>
          <p:cNvPicPr>
            <a:picLocks noChangeAspect="1"/>
          </p:cNvPicPr>
          <p:nvPr/>
        </p:nvPicPr>
        <p:blipFill rotWithShape="1">
          <a:blip r:embed="rId2">
            <a:extLst>
              <a:ext uri="{28A0092B-C50C-407E-A947-70E740481C1C}">
                <a14:useLocalDpi xmlns:a14="http://schemas.microsoft.com/office/drawing/2010/main" val="0"/>
              </a:ext>
            </a:extLst>
          </a:blip>
          <a:srcRect b="66984"/>
          <a:stretch/>
        </p:blipFill>
        <p:spPr>
          <a:xfrm>
            <a:off x="0" y="0"/>
            <a:ext cx="12192000" cy="2264229"/>
          </a:xfrm>
          <a:prstGeom prst="rect">
            <a:avLst/>
          </a:prstGeom>
        </p:spPr>
      </p:pic>
    </p:spTree>
    <p:extLst>
      <p:ext uri="{BB962C8B-B14F-4D97-AF65-F5344CB8AC3E}">
        <p14:creationId xmlns:p14="http://schemas.microsoft.com/office/powerpoint/2010/main" val="172664341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347</Words>
  <Application>Microsoft Office PowerPoint</Application>
  <PresentationFormat>Panorámica</PresentationFormat>
  <Paragraphs>12</Paragraphs>
  <Slides>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vt:i4>
      </vt:variant>
    </vt:vector>
  </HeadingPairs>
  <TitlesOfParts>
    <vt:vector size="11" baseType="lpstr">
      <vt:lpstr>Arial</vt:lpstr>
      <vt:lpstr>Calibri</vt:lpstr>
      <vt:lpstr>Calibri Light</vt:lpstr>
      <vt:lpstr>Open Sans</vt:lpstr>
      <vt:lpstr>Times New Roman</vt:lpstr>
      <vt:lpstr>Tema de Office</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Lola Bordás Dolz</dc:creator>
  <cp:lastModifiedBy>Lola Bordás Dolz</cp:lastModifiedBy>
  <cp:revision>1</cp:revision>
  <dcterms:created xsi:type="dcterms:W3CDTF">2023-03-29T08:03:44Z</dcterms:created>
  <dcterms:modified xsi:type="dcterms:W3CDTF">2023-03-29T08:12:14Z</dcterms:modified>
</cp:coreProperties>
</file>